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63" r:id="rId2"/>
    <p:sldId id="264" r:id="rId3"/>
    <p:sldId id="265" r:id="rId4"/>
    <p:sldId id="266" r:id="rId5"/>
  </p:sldIdLst>
  <p:sldSz cx="9906000" cy="6858000" type="A4"/>
  <p:notesSz cx="9906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57" autoAdjust="0"/>
    <p:restoredTop sz="94660"/>
  </p:normalViewPr>
  <p:slideViewPr>
    <p:cSldViewPr>
      <p:cViewPr>
        <p:scale>
          <a:sx n="118" d="100"/>
          <a:sy n="118" d="100"/>
        </p:scale>
        <p:origin x="-1476" y="-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611813" y="0"/>
            <a:ext cx="42926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BA4617-C989-4742-8CA7-6098E36D7475}" type="datetimeFigureOut">
              <a:rPr lang="tr-TR" smtClean="0"/>
              <a:t>28.05.2025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90600" y="3300413"/>
            <a:ext cx="79248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42926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611813" y="6513513"/>
            <a:ext cx="42926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62D30F-FBD6-4F0A-81FE-3731107307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047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62D30F-FBD6-4F0A-81FE-37311073072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2123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62D30F-FBD6-4F0A-81FE-373110730729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2828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30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9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5300" y="274320"/>
            <a:ext cx="89154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5300" y="1577340"/>
            <a:ext cx="89154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68040" y="6377940"/>
            <a:ext cx="31699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xmlns="" id="{9DC3F25F-1A28-10AC-4653-90315CFA0F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356128"/>
              </p:ext>
            </p:extLst>
          </p:nvPr>
        </p:nvGraphicFramePr>
        <p:xfrm>
          <a:off x="304800" y="609600"/>
          <a:ext cx="9220201" cy="51053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7047">
                  <a:extLst>
                    <a:ext uri="{9D8B030D-6E8A-4147-A177-3AD203B41FA5}">
                      <a16:colId xmlns:a16="http://schemas.microsoft.com/office/drawing/2014/main" xmlns="" val="448527961"/>
                    </a:ext>
                  </a:extLst>
                </a:gridCol>
                <a:gridCol w="1078960">
                  <a:extLst>
                    <a:ext uri="{9D8B030D-6E8A-4147-A177-3AD203B41FA5}">
                      <a16:colId xmlns:a16="http://schemas.microsoft.com/office/drawing/2014/main" xmlns="" val="1963288052"/>
                    </a:ext>
                  </a:extLst>
                </a:gridCol>
                <a:gridCol w="3040704">
                  <a:extLst>
                    <a:ext uri="{9D8B030D-6E8A-4147-A177-3AD203B41FA5}">
                      <a16:colId xmlns:a16="http://schemas.microsoft.com/office/drawing/2014/main" xmlns="" val="220604638"/>
                    </a:ext>
                  </a:extLst>
                </a:gridCol>
                <a:gridCol w="1078960">
                  <a:extLst>
                    <a:ext uri="{9D8B030D-6E8A-4147-A177-3AD203B41FA5}">
                      <a16:colId xmlns:a16="http://schemas.microsoft.com/office/drawing/2014/main" xmlns="" val="3217166098"/>
                    </a:ext>
                  </a:extLst>
                </a:gridCol>
                <a:gridCol w="2844530">
                  <a:extLst>
                    <a:ext uri="{9D8B030D-6E8A-4147-A177-3AD203B41FA5}">
                      <a16:colId xmlns:a16="http://schemas.microsoft.com/office/drawing/2014/main" xmlns="" val="2084484204"/>
                    </a:ext>
                  </a:extLst>
                </a:gridCol>
              </a:tblGrid>
              <a:tr h="397426">
                <a:tc gridSpan="5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ERCİYES ÜNİVERSİTESİ SAĞLIK BİLİMLERİ FAKÜLTESİ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2024-2025 EĞİTİM ÖĞRETİM YILI BAHAR DÖNEMİ BÜTÜNLEME SINAV PROGRAMI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96231992"/>
                  </a:ext>
                </a:extLst>
              </a:tr>
              <a:tr h="244570"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BESLENME VE DİYETETİK BÖLÜMÜ </a:t>
                      </a:r>
                      <a:r>
                        <a:rPr lang="tr-TR" sz="1000" b="1" u="sng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1.SINIF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7507894"/>
                  </a:ext>
                </a:extLst>
              </a:tr>
              <a:tr h="371950"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Sınav Tarihi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Sınav Saati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Dersin Adı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Öğretim Elemanı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966568"/>
                  </a:ext>
                </a:extLst>
              </a:tr>
              <a:tr h="37195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30.06.2025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08.00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Sosyal Antropolojiye Giriş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Üyesi Armağan Yürük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50643235"/>
                  </a:ext>
                </a:extLst>
              </a:tr>
              <a:tr h="371950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30.06.2025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11.00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Besin Haz. Pişirme Teknikleri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Doç. Dr. Neslihan Öner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79623172"/>
                  </a:ext>
                </a:extLst>
              </a:tr>
              <a:tr h="371950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30.06.2025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13.00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Temel Psikoloji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Arş. Gör. Dr. Eda Albayrak Günday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34891080"/>
                  </a:ext>
                </a:extLst>
              </a:tr>
              <a:tr h="371950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01.07.2025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13.00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Tıbbi Biyoloji ve Genetik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Üyesi Seçil Yılmaz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5058630"/>
                  </a:ext>
                </a:extLst>
              </a:tr>
              <a:tr h="371950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02.07.2025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13.00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Demografik Yapı ve Sağlık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Doç. Dr. Arda Borlu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98701844"/>
                  </a:ext>
                </a:extLst>
              </a:tr>
              <a:tr h="371950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02.07.2025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15.00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İletişim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Doç. Dr. Deniz Elif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Yavalar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05451924"/>
                  </a:ext>
                </a:extLst>
              </a:tr>
              <a:tr h="371950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03.07.2025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09.00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Beslenme Terminolojisi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Doç. Dr. Neslihan Öner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6897645"/>
                  </a:ext>
                </a:extLst>
              </a:tr>
              <a:tr h="37195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03.07.2025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13.00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Organik Kimya Şube 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Prof. Dr. İlhan Özer İlhan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0274654"/>
                  </a:ext>
                </a:extLst>
              </a:tr>
              <a:tr h="37195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03.07.2025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13.00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Organik Kimya Şube 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Prof. 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Zülbiye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Kökbudak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92722333"/>
                  </a:ext>
                </a:extLst>
              </a:tr>
              <a:tr h="371950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04.07.2025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08.00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Beslenme  Bilimlerinin Temelleri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Gör. Esra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Atalan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16833846"/>
                  </a:ext>
                </a:extLst>
              </a:tr>
              <a:tr h="37195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04.07.2025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16.00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Kariyer Planlama ve Mesleki Oryantasyon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Üyesi Hatice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Özçalışkan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İlkay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37031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8733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ADC98D5-175A-061F-7E9B-2168217FA6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xmlns="" id="{EB862CF9-97CC-CE50-DC62-EA77D2E630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278778"/>
              </p:ext>
            </p:extLst>
          </p:nvPr>
        </p:nvGraphicFramePr>
        <p:xfrm>
          <a:off x="381000" y="914400"/>
          <a:ext cx="9105899" cy="47271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6473">
                  <a:extLst>
                    <a:ext uri="{9D8B030D-6E8A-4147-A177-3AD203B41FA5}">
                      <a16:colId xmlns:a16="http://schemas.microsoft.com/office/drawing/2014/main" xmlns="" val="448527961"/>
                    </a:ext>
                  </a:extLst>
                </a:gridCol>
                <a:gridCol w="1214120">
                  <a:extLst>
                    <a:ext uri="{9D8B030D-6E8A-4147-A177-3AD203B41FA5}">
                      <a16:colId xmlns:a16="http://schemas.microsoft.com/office/drawing/2014/main" xmlns="" val="1963288052"/>
                    </a:ext>
                  </a:extLst>
                </a:gridCol>
                <a:gridCol w="2327063">
                  <a:extLst>
                    <a:ext uri="{9D8B030D-6E8A-4147-A177-3AD203B41FA5}">
                      <a16:colId xmlns:a16="http://schemas.microsoft.com/office/drawing/2014/main" xmlns="" val="220604638"/>
                    </a:ext>
                  </a:extLst>
                </a:gridCol>
                <a:gridCol w="1214120">
                  <a:extLst>
                    <a:ext uri="{9D8B030D-6E8A-4147-A177-3AD203B41FA5}">
                      <a16:colId xmlns:a16="http://schemas.microsoft.com/office/drawing/2014/main" xmlns="" val="3217166098"/>
                    </a:ext>
                  </a:extLst>
                </a:gridCol>
                <a:gridCol w="2934123">
                  <a:extLst>
                    <a:ext uri="{9D8B030D-6E8A-4147-A177-3AD203B41FA5}">
                      <a16:colId xmlns:a16="http://schemas.microsoft.com/office/drawing/2014/main" xmlns="" val="2084484204"/>
                    </a:ext>
                  </a:extLst>
                </a:gridCol>
              </a:tblGrid>
              <a:tr h="394543">
                <a:tc gridSpan="5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ERCİYES ÜNİVERSİTESİ SAĞLIK BİLİMLERİ FAKÜLTESİ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2024-2025 EĞİTİM ÖĞRETİM YILI BAHAR DÖNEMİ BÜTÜNLEME SINAV PROGRAMI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96231992"/>
                  </a:ext>
                </a:extLst>
              </a:tr>
              <a:tr h="242796"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BESLENME VE DİYETETİK BÖLÜMÜ </a:t>
                      </a:r>
                      <a:r>
                        <a:rPr lang="tr-TR" sz="1000" b="1" u="sng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2.SINIF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7507894"/>
                  </a:ext>
                </a:extLst>
              </a:tr>
              <a:tr h="369252"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Sınav Tarihi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Sınav Saati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Dersin Adı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Öğretim Elemanı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966568"/>
                  </a:ext>
                </a:extLst>
              </a:tr>
              <a:tr h="369252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30.06.2025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Fizyoloji II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Üyesi Mehmet Akif Baktır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86476622"/>
                  </a:ext>
                </a:extLst>
              </a:tr>
              <a:tr h="369252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30.06.2025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14.00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Fizyopatoloji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Doç. Dr. Özlem Ceyhan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5058630"/>
                  </a:ext>
                </a:extLst>
              </a:tr>
              <a:tr h="369252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01.07.2025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09.00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Beslenme Biyokimyası-II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Prof. Dr. Betül Çiçek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6897645"/>
                  </a:ext>
                </a:extLst>
              </a:tr>
              <a:tr h="369252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01.07.2025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14.00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Besin Mikrobiyolojisi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Doç. Dr. Serhat Al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0274654"/>
                  </a:ext>
                </a:extLst>
              </a:tr>
              <a:tr h="394543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02.07.2025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09.00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Sağlık Bilimlerinde İlk Yardım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Arş Gör. Dr. Ilker Y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ı</a:t>
                      </a:r>
                      <a:r>
                        <a:rPr lang="sv-SE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lmaz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16833846"/>
                  </a:ext>
                </a:extLst>
              </a:tr>
              <a:tr h="369252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02.07.2025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Besin Kimyası ve Analizleri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Üyesi Armağan Yürük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49554757"/>
                  </a:ext>
                </a:extLst>
              </a:tr>
              <a:tr h="369252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02.07.2025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14.00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Anne ve Çocuk Beslenmesi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Üyesi Hatice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Özçalışkan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İlkay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20800047"/>
                  </a:ext>
                </a:extLst>
              </a:tr>
              <a:tr h="369252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03.07.2025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11.00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Vejetaryen Beslenmesi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ş</a:t>
                      </a:r>
                      <a:r>
                        <a:rPr lang="sv-SE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Gör. Dr. Merve Çapaş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2989639"/>
                  </a:ext>
                </a:extLst>
              </a:tr>
              <a:tr h="369252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04.07.2025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Besinlere Giriş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Gör. Esra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Atalan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20058148"/>
                  </a:ext>
                </a:extLst>
              </a:tr>
              <a:tr h="369252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04.07.2025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14.00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Anatomi II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Prof. Dr. Mehtap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Nisari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37031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1017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1D79564-DE21-EBBB-BF72-D1ACFD140C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xmlns="" id="{5C046BB3-D617-E928-7BBD-E5E294112D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200983"/>
              </p:ext>
            </p:extLst>
          </p:nvPr>
        </p:nvGraphicFramePr>
        <p:xfrm>
          <a:off x="152400" y="762000"/>
          <a:ext cx="9486900" cy="50306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9766">
                  <a:extLst>
                    <a:ext uri="{9D8B030D-6E8A-4147-A177-3AD203B41FA5}">
                      <a16:colId xmlns:a16="http://schemas.microsoft.com/office/drawing/2014/main" xmlns="" val="448527961"/>
                    </a:ext>
                  </a:extLst>
                </a:gridCol>
                <a:gridCol w="1299782">
                  <a:extLst>
                    <a:ext uri="{9D8B030D-6E8A-4147-A177-3AD203B41FA5}">
                      <a16:colId xmlns:a16="http://schemas.microsoft.com/office/drawing/2014/main" xmlns="" val="1963288052"/>
                    </a:ext>
                  </a:extLst>
                </a:gridCol>
                <a:gridCol w="2581314">
                  <a:extLst>
                    <a:ext uri="{9D8B030D-6E8A-4147-A177-3AD203B41FA5}">
                      <a16:colId xmlns:a16="http://schemas.microsoft.com/office/drawing/2014/main" xmlns="" val="220604638"/>
                    </a:ext>
                  </a:extLst>
                </a:gridCol>
                <a:gridCol w="1344220">
                  <a:extLst>
                    <a:ext uri="{9D8B030D-6E8A-4147-A177-3AD203B41FA5}">
                      <a16:colId xmlns:a16="http://schemas.microsoft.com/office/drawing/2014/main" xmlns="" val="3217166098"/>
                    </a:ext>
                  </a:extLst>
                </a:gridCol>
                <a:gridCol w="2861818">
                  <a:extLst>
                    <a:ext uri="{9D8B030D-6E8A-4147-A177-3AD203B41FA5}">
                      <a16:colId xmlns:a16="http://schemas.microsoft.com/office/drawing/2014/main" xmlns="" val="2084484204"/>
                    </a:ext>
                  </a:extLst>
                </a:gridCol>
              </a:tblGrid>
              <a:tr h="395840">
                <a:tc gridSpan="5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ERCİYES ÜNİVERSİTESİ SAĞLIK BİLİMLERİ FAKÜLTESİ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2024-2025 EĞİTİM ÖĞRETİM YILI BAHAR DÖNEMİ BÜTÜNLEME SINAV PROGRAMI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96231992"/>
                  </a:ext>
                </a:extLst>
              </a:tr>
              <a:tr h="243594"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BESLENME VE DİYETETİK BÖLÜMÜ</a:t>
                      </a:r>
                      <a:r>
                        <a:rPr lang="tr-TR" sz="1000" b="1" u="sng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3.SINIF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7507894"/>
                  </a:ext>
                </a:extLst>
              </a:tr>
              <a:tr h="370466"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Sınav Tarihi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Sınav Saati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Dersin Adı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Öğretim Elemanı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966568"/>
                  </a:ext>
                </a:extLst>
              </a:tr>
              <a:tr h="370466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30.06.2025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09.00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Biyoistatistik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Doç. Dr. Gözde Ertürk Zararsız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5058630"/>
                  </a:ext>
                </a:extLst>
              </a:tr>
              <a:tr h="1004825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01.07.2025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08.00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Beslenme Biliminde Yenilikler-II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Doç.</a:t>
                      </a:r>
                      <a:r>
                        <a:rPr lang="tr-TR" sz="1000" b="0" baseline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Dr. Müge Yılmaz, Prof. Dr. Habibe Şahin, Prof. Dr. Betül Çiçek, Doç. Dr. Neslihan Öner, Dr.</a:t>
                      </a:r>
                      <a:r>
                        <a:rPr lang="tr-TR" sz="1000" b="0" baseline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Üyesi Armağan Aytuğ Yürük, 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Üyesi</a:t>
                      </a:r>
                      <a:r>
                        <a:rPr lang="tr-TR" sz="1000" b="0" baseline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Hatice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Özçalışkan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İlkay, Arş.</a:t>
                      </a:r>
                      <a:r>
                        <a:rPr lang="tr-TR" sz="1000" b="0" baseline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Gör. Dr. Merve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Çapaş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,</a:t>
                      </a:r>
                      <a:r>
                        <a:rPr lang="tr-TR" sz="1000" b="0" baseline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Arş. Gör Dr. Yağmur Yaşar Fırat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6897645"/>
                  </a:ext>
                </a:extLst>
              </a:tr>
              <a:tr h="370466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01.07.2025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Sporcu Beslenmesi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ş</a:t>
                      </a:r>
                      <a:r>
                        <a:rPr lang="sv-SE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Gör. Dr. Merve Çapaş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783718"/>
                  </a:ext>
                </a:extLst>
              </a:tr>
              <a:tr h="395840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01.07.2025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11.00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Çocuk Hastalıklarında Beslenme-II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Doç. Dr. Neşe Kaya</a:t>
                      </a:r>
                    </a:p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Üyesi Hatice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Özçalışkan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İlkay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0274654"/>
                  </a:ext>
                </a:extLst>
              </a:tr>
              <a:tr h="370466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02.07.2025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11.00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Hastalıklarda Diyet Tedavisi-II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Prof. Dr. Habibe Şahin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16833846"/>
                  </a:ext>
                </a:extLst>
              </a:tr>
              <a:tr h="370466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03.07.2025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Toplu Beslenme Sistemleri-II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ş</a:t>
                      </a:r>
                      <a:r>
                        <a:rPr lang="sv-SE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Gör. Dr. Merve Çapaş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49554757"/>
                  </a:ext>
                </a:extLst>
              </a:tr>
              <a:tr h="395840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03.07.2025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15.00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Toplumda Beslenme Sorunları ve Epidemiyolojisi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Doç. Dr. Müge Yılmaz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20800047"/>
                  </a:ext>
                </a:extLst>
              </a:tr>
              <a:tr h="370466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04.07.2025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09.00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Diyetetik-II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Gör. Esra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Atalan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2989639"/>
                  </a:ext>
                </a:extLst>
              </a:tr>
              <a:tr h="370466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04.07.2025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11.00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Besin Kontrolü ve Mevzuatı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Üyesi Armağan Yürük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20058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0940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6F7F86B-F709-CFEF-3360-822266EA6C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xmlns="" id="{36A76E99-5F54-A0DE-CD23-6E699D726C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140382"/>
              </p:ext>
            </p:extLst>
          </p:nvPr>
        </p:nvGraphicFramePr>
        <p:xfrm>
          <a:off x="304800" y="990600"/>
          <a:ext cx="9144000" cy="41235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7665">
                  <a:extLst>
                    <a:ext uri="{9D8B030D-6E8A-4147-A177-3AD203B41FA5}">
                      <a16:colId xmlns:a16="http://schemas.microsoft.com/office/drawing/2014/main" xmlns="" val="448527961"/>
                    </a:ext>
                  </a:extLst>
                </a:gridCol>
                <a:gridCol w="672575">
                  <a:extLst>
                    <a:ext uri="{9D8B030D-6E8A-4147-A177-3AD203B41FA5}">
                      <a16:colId xmlns:a16="http://schemas.microsoft.com/office/drawing/2014/main" xmlns="" val="1963288052"/>
                    </a:ext>
                  </a:extLst>
                </a:gridCol>
                <a:gridCol w="2834640">
                  <a:extLst>
                    <a:ext uri="{9D8B030D-6E8A-4147-A177-3AD203B41FA5}">
                      <a16:colId xmlns:a16="http://schemas.microsoft.com/office/drawing/2014/main" xmlns="" val="220604638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xmlns="" val="3217166098"/>
                    </a:ext>
                  </a:extLst>
                </a:gridCol>
                <a:gridCol w="3383280">
                  <a:extLst>
                    <a:ext uri="{9D8B030D-6E8A-4147-A177-3AD203B41FA5}">
                      <a16:colId xmlns:a16="http://schemas.microsoft.com/office/drawing/2014/main" xmlns="" val="2084484204"/>
                    </a:ext>
                  </a:extLst>
                </a:gridCol>
              </a:tblGrid>
              <a:tr h="393809">
                <a:tc gridSpan="5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ERCİYES ÜNİVERSİTESİ SAĞLIK BİLİMLERİ FAKÜLTESİ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2024-2025 EĞİTİM ÖĞRETİM YILI BAHAR DÖNEMİ BÜTÜNLEME SINAV PROGRAMI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96231992"/>
                  </a:ext>
                </a:extLst>
              </a:tr>
              <a:tr h="242344"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BESLENME VE DİYETETİK BÖLÜMÜ </a:t>
                      </a:r>
                      <a:r>
                        <a:rPr lang="tr-TR" sz="1000" b="1" u="sng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4.SINIF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7507894"/>
                  </a:ext>
                </a:extLst>
              </a:tr>
              <a:tr h="393809"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Sınav Tarihi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Sınav Saati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Dersin Adı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Öğretim Elemanı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966568"/>
                  </a:ext>
                </a:extLst>
              </a:tr>
              <a:tr h="368565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30.06.2025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15.00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Klinik Yetişkin Beslenmesi Uygulamaları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Prof. Dr. Habibe Şahin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83862856"/>
                  </a:ext>
                </a:extLst>
              </a:tr>
              <a:tr h="368565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30.06.2025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16.00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Toplu Beslenme Sistemleri Uygulamaları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ş</a:t>
                      </a:r>
                      <a:r>
                        <a:rPr lang="sv-SE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Gör. Dr. Merve Çapaş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76163850"/>
                  </a:ext>
                </a:extLst>
              </a:tr>
              <a:tr h="393809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01.07.2025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15.00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Klinik Çocuk Beslenmesi Uygulamaları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Üyesi Hatice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Özçalışkan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İlkay</a:t>
                      </a:r>
                    </a:p>
                    <a:p>
                      <a:pPr algn="l"/>
                      <a:endParaRPr lang="tr-TR" sz="1000" b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5058630"/>
                  </a:ext>
                </a:extLst>
              </a:tr>
              <a:tr h="368565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01.07.2025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16.00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Toplum Beslenmesi Uygulamaları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Arş. Gör Dr. Yağmur Yaşar Fırat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78996582"/>
                  </a:ext>
                </a:extLst>
              </a:tr>
              <a:tr h="848204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02.07.2025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08.00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Mezuniyet Çalışması-II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Doç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Dr. Müge Yılmaz, Prof. Dr. Habibe Şahin, Prof. Dr. Betül Çiçek, Doç. Dr. Neslihan Öner, 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</a:t>
                      </a:r>
                      <a:r>
                        <a:rPr lang="tr-TR" sz="1000" b="0" baseline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Üyesi Armağan Aytuğ Yürük, 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</a:t>
                      </a:r>
                      <a:r>
                        <a:rPr lang="tr-TR" sz="1000" b="0" baseline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Üyesi Hatice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Özçalışkan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İlkay, Arş. Gör.</a:t>
                      </a:r>
                      <a:r>
                        <a:rPr lang="tr-TR" sz="1000" b="0" baseline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Dr. Merve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Çapaş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,</a:t>
                      </a:r>
                      <a:r>
                        <a:rPr lang="tr-TR" sz="1000" b="0" baseline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Arş. Gör Dr. Yağmur</a:t>
                      </a:r>
                      <a:r>
                        <a:rPr lang="tr-TR" sz="1000" b="0" baseline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Yaşar Fırat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0274654"/>
                  </a:ext>
                </a:extLst>
              </a:tr>
              <a:tr h="368565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04.07.2025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13.00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Beslenme ve Diyetetik Alanında Etik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Üyesi Hatice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Özçalışkan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İlkay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69722959"/>
                  </a:ext>
                </a:extLst>
              </a:tr>
              <a:tr h="368565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04.07.2025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15.00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Sürdürülebilir Beslenme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Doç. Dr. Neslihan Öner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20800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4581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1512</TotalTime>
  <Words>753</Words>
  <Application>Microsoft Office PowerPoint</Application>
  <PresentationFormat>A4 Kağıt (210x297 mm)</PresentationFormat>
  <Paragraphs>220</Paragraphs>
  <Slides>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Office Theme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Buse</dc:creator>
  <cp:lastModifiedBy>acer</cp:lastModifiedBy>
  <cp:revision>230</cp:revision>
  <dcterms:created xsi:type="dcterms:W3CDTF">2024-10-15T08:23:38Z</dcterms:created>
  <dcterms:modified xsi:type="dcterms:W3CDTF">2025-05-28T05:52:33Z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2023-11-07T00:00:00Z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2024-10-15T00:00:00Z</vt:filetime>
  </property>
  <property fmtid="{D5CDD505-2E9C-101B-9397-08002B2CF9AE}" pid="5" name="Producer">
    <vt:lpwstr>Soda PDF</vt:lpwstr>
  </property>
</Properties>
</file>