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267" r:id="rId2"/>
    <p:sldId id="268" r:id="rId3"/>
    <p:sldId id="269" r:id="rId4"/>
    <p:sldId id="270" r:id="rId5"/>
  </p:sldIdLst>
  <p:sldSz cx="9906000" cy="6858000" type="A4"/>
  <p:notesSz cx="9906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457" autoAdjust="0"/>
    <p:restoredTop sz="94660"/>
  </p:normalViewPr>
  <p:slideViewPr>
    <p:cSldViewPr>
      <p:cViewPr>
        <p:scale>
          <a:sx n="118" d="100"/>
          <a:sy n="118" d="100"/>
        </p:scale>
        <p:origin x="-1476" y="-2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926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5611813" y="0"/>
            <a:ext cx="42926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BA4617-C989-4742-8CA7-6098E36D7475}" type="datetimeFigureOut">
              <a:rPr lang="tr-TR" smtClean="0"/>
              <a:t>28.05.2025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3281363" y="857250"/>
            <a:ext cx="3343275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990600" y="3300413"/>
            <a:ext cx="79248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42926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5611813" y="6513513"/>
            <a:ext cx="42926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62D30F-FBD6-4F0A-81FE-37311073072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20476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62D30F-FBD6-4F0A-81FE-373110730729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609309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62D30F-FBD6-4F0A-81FE-373110730729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227038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42950" y="2125980"/>
            <a:ext cx="84201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485900" y="3840480"/>
            <a:ext cx="69342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5/28/2025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5/28/2025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95300" y="1577340"/>
            <a:ext cx="430911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01590" y="1577340"/>
            <a:ext cx="430911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5/28/2025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5/28/2025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5/28/2025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95300" y="274320"/>
            <a:ext cx="8915400" cy="1097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95300" y="1577340"/>
            <a:ext cx="89154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368040" y="6377940"/>
            <a:ext cx="31699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95300" y="6377940"/>
            <a:ext cx="22783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5/28/2025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132320" y="6377940"/>
            <a:ext cx="22783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o 1">
            <a:extLst>
              <a:ext uri="{FF2B5EF4-FFF2-40B4-BE49-F238E27FC236}">
                <a16:creationId xmlns:a16="http://schemas.microsoft.com/office/drawing/2014/main" xmlns="" id="{9DC3F25F-1A28-10AC-4653-90315CFA0F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6594869"/>
              </p:ext>
            </p:extLst>
          </p:nvPr>
        </p:nvGraphicFramePr>
        <p:xfrm>
          <a:off x="381000" y="660400"/>
          <a:ext cx="9067800" cy="5207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82757">
                  <a:extLst>
                    <a:ext uri="{9D8B030D-6E8A-4147-A177-3AD203B41FA5}">
                      <a16:colId xmlns:a16="http://schemas.microsoft.com/office/drawing/2014/main" xmlns="" val="448527961"/>
                    </a:ext>
                  </a:extLst>
                </a:gridCol>
                <a:gridCol w="1084193">
                  <a:extLst>
                    <a:ext uri="{9D8B030D-6E8A-4147-A177-3AD203B41FA5}">
                      <a16:colId xmlns:a16="http://schemas.microsoft.com/office/drawing/2014/main" xmlns="" val="1963288052"/>
                    </a:ext>
                  </a:extLst>
                </a:gridCol>
                <a:gridCol w="2759765">
                  <a:extLst>
                    <a:ext uri="{9D8B030D-6E8A-4147-A177-3AD203B41FA5}">
                      <a16:colId xmlns:a16="http://schemas.microsoft.com/office/drawing/2014/main" xmlns="" val="220604638"/>
                    </a:ext>
                  </a:extLst>
                </a:gridCol>
                <a:gridCol w="1182757">
                  <a:extLst>
                    <a:ext uri="{9D8B030D-6E8A-4147-A177-3AD203B41FA5}">
                      <a16:colId xmlns:a16="http://schemas.microsoft.com/office/drawing/2014/main" xmlns="" val="3217166098"/>
                    </a:ext>
                  </a:extLst>
                </a:gridCol>
                <a:gridCol w="2858328">
                  <a:extLst>
                    <a:ext uri="{9D8B030D-6E8A-4147-A177-3AD203B41FA5}">
                      <a16:colId xmlns:a16="http://schemas.microsoft.com/office/drawing/2014/main" xmlns="" val="2084484204"/>
                    </a:ext>
                  </a:extLst>
                </a:gridCol>
              </a:tblGrid>
              <a:tr h="399750">
                <a:tc gridSpan="5"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lang="tr-TR" sz="1000" b="1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ERCİYES ÜNİVERSİTESİ SAĞLIK BİLİMLERİ FAKÜLTESİ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tr-TR" sz="1000" b="1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2024-2025 EĞİTİM ÖĞRETİM YILI BAHAR DÖNEMİ FİNAL SINAV PROGRAMI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96231992"/>
                  </a:ext>
                </a:extLst>
              </a:tr>
              <a:tr h="246000">
                <a:tc gridSpan="5"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1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BESLENME VE DİYETETİK BÖLÜMÜ </a:t>
                      </a:r>
                      <a:r>
                        <a:rPr lang="tr-TR" sz="1000" b="1" u="sng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1.SINIF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27507894"/>
                  </a:ext>
                </a:extLst>
              </a:tr>
              <a:tr h="374125">
                <a:tc>
                  <a:txBody>
                    <a:bodyPr/>
                    <a:lstStyle/>
                    <a:p>
                      <a:r>
                        <a:rPr lang="tr-TR" sz="1000" b="1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Sınav Tarihi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000" b="1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Sınav Saati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000" b="1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Dersin Adı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000" b="1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Derslik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000" b="1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Öğretim Elemanı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3966568"/>
                  </a:ext>
                </a:extLst>
              </a:tr>
              <a:tr h="374125">
                <a:tc>
                  <a:txBody>
                    <a:bodyPr/>
                    <a:lstStyle/>
                    <a:p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16.06.2025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08.00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Sosyal Antropolojiye Giriş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Derslik 5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Dr. </a:t>
                      </a:r>
                      <a:r>
                        <a:rPr lang="tr-TR" sz="1000" b="0" dirty="0" err="1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Öğr</a:t>
                      </a:r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. Üyesi Armağan Yürük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881162811"/>
                  </a:ext>
                </a:extLst>
              </a:tr>
              <a:tr h="374125">
                <a:tc>
                  <a:txBody>
                    <a:bodyPr/>
                    <a:lstStyle/>
                    <a:p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16.06.2025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10.00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Beslenme Terminolojisi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Derslik 6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Doç. Dr. Neslihan Öner 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779623172"/>
                  </a:ext>
                </a:extLst>
              </a:tr>
              <a:tr h="374125">
                <a:tc>
                  <a:txBody>
                    <a:bodyPr/>
                    <a:lstStyle/>
                    <a:p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17.06.2025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13.00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Tıbbi Biyoloji ve Genetik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Derslik 5-6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Dr. </a:t>
                      </a:r>
                      <a:r>
                        <a:rPr lang="tr-TR" sz="1000" b="0" dirty="0" err="1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Öğr</a:t>
                      </a:r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. Üyesi Seçil Yılmaz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34891080"/>
                  </a:ext>
                </a:extLst>
              </a:tr>
              <a:tr h="394625">
                <a:tc>
                  <a:txBody>
                    <a:bodyPr/>
                    <a:lstStyle/>
                    <a:p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18.06.2025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15.00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İletişim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Derslik 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Doç. Dr. Deniz Elif </a:t>
                      </a:r>
                      <a:r>
                        <a:rPr lang="tr-TR" sz="1000" b="0" dirty="0" err="1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Yavalar</a:t>
                      </a:r>
                      <a:endParaRPr lang="tr-TR" sz="1000" b="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5058630"/>
                  </a:ext>
                </a:extLst>
              </a:tr>
              <a:tr h="374125">
                <a:tc>
                  <a:txBody>
                    <a:bodyPr/>
                    <a:lstStyle/>
                    <a:p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20.06.2025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08.00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Beslenme  Bilimlerinin Temelleri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Derslik 5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dirty="0" err="1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Öğr</a:t>
                      </a:r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. Gör. Esra </a:t>
                      </a:r>
                      <a:r>
                        <a:rPr lang="tr-TR" sz="1000" b="0" dirty="0" err="1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Atalan</a:t>
                      </a:r>
                      <a:endParaRPr lang="tr-TR" sz="1000" b="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398701844"/>
                  </a:ext>
                </a:extLst>
              </a:tr>
              <a:tr h="399750">
                <a:tc>
                  <a:txBody>
                    <a:bodyPr/>
                    <a:lstStyle/>
                    <a:p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20.06.2025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15.00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Kariyer Planlama ve Mesleki Oryantasyon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Derslik 5-6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Dr. </a:t>
                      </a:r>
                      <a:r>
                        <a:rPr lang="tr-TR" sz="1000" b="0" dirty="0" err="1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Öğr</a:t>
                      </a:r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. Üyesi Hatice </a:t>
                      </a:r>
                      <a:r>
                        <a:rPr lang="tr-TR" sz="1000" b="0" dirty="0" err="1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Özçalışkan</a:t>
                      </a:r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 İlkay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05451924"/>
                  </a:ext>
                </a:extLst>
              </a:tr>
              <a:tr h="399750">
                <a:tc>
                  <a:txBody>
                    <a:bodyPr/>
                    <a:lstStyle/>
                    <a:p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23.06.2025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11.00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Besin Hazırlama ve Pişirme Teknikleri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Derslik 9-10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Doç. Dr. Neslihan Öner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6897645"/>
                  </a:ext>
                </a:extLst>
              </a:tr>
              <a:tr h="374125">
                <a:tc>
                  <a:txBody>
                    <a:bodyPr/>
                    <a:lstStyle/>
                    <a:p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23.06.2025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13.00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Temel Psikoloji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Derslik 9-10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Arş. Gör. Dr. Eda Albayrak Günday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60274654"/>
                  </a:ext>
                </a:extLst>
              </a:tr>
              <a:tr h="374125">
                <a:tc>
                  <a:txBody>
                    <a:bodyPr/>
                    <a:lstStyle/>
                    <a:p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25.06.2025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13.00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Demografik Yapı ve Sağlık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Derslik 5-6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Doç. Dr. Arda Borlu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92722333"/>
                  </a:ext>
                </a:extLst>
              </a:tr>
              <a:tr h="374125">
                <a:tc>
                  <a:txBody>
                    <a:bodyPr/>
                    <a:lstStyle/>
                    <a:p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26.06.2025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13.00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Organik Kimya Şube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Derslik 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Prof. Dr. İlhan Özer İlhan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16833846"/>
                  </a:ext>
                </a:extLst>
              </a:tr>
              <a:tr h="374125">
                <a:tc>
                  <a:txBody>
                    <a:bodyPr/>
                    <a:lstStyle/>
                    <a:p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26.06.2025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13.00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Organik Kimya Şube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Derslik 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Prof. Dr. </a:t>
                      </a:r>
                      <a:r>
                        <a:rPr lang="tr-TR" sz="1000" b="0" dirty="0" err="1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Zülbiye</a:t>
                      </a:r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tr-TR" sz="1000" b="0" dirty="0" err="1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Kökbudak</a:t>
                      </a:r>
                      <a:endParaRPr lang="tr-TR" sz="1000" b="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370312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81571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1ADC98D5-175A-061F-7E9B-2168217FA6A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o 1">
            <a:extLst>
              <a:ext uri="{FF2B5EF4-FFF2-40B4-BE49-F238E27FC236}">
                <a16:creationId xmlns:a16="http://schemas.microsoft.com/office/drawing/2014/main" xmlns="" id="{EB862CF9-97CC-CE50-DC62-EA77D2E630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357132"/>
              </p:ext>
            </p:extLst>
          </p:nvPr>
        </p:nvGraphicFramePr>
        <p:xfrm>
          <a:off x="381000" y="685800"/>
          <a:ext cx="9144000" cy="4648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32899">
                  <a:extLst>
                    <a:ext uri="{9D8B030D-6E8A-4147-A177-3AD203B41FA5}">
                      <a16:colId xmlns:a16="http://schemas.microsoft.com/office/drawing/2014/main" xmlns="" val="448527961"/>
                    </a:ext>
                  </a:extLst>
                </a:gridCol>
                <a:gridCol w="1130157">
                  <a:extLst>
                    <a:ext uri="{9D8B030D-6E8A-4147-A177-3AD203B41FA5}">
                      <a16:colId xmlns:a16="http://schemas.microsoft.com/office/drawing/2014/main" xmlns="" val="1963288052"/>
                    </a:ext>
                  </a:extLst>
                </a:gridCol>
                <a:gridCol w="2465798">
                  <a:extLst>
                    <a:ext uri="{9D8B030D-6E8A-4147-A177-3AD203B41FA5}">
                      <a16:colId xmlns:a16="http://schemas.microsoft.com/office/drawing/2014/main" xmlns="" val="220604638"/>
                    </a:ext>
                  </a:extLst>
                </a:gridCol>
                <a:gridCol w="1335640">
                  <a:extLst>
                    <a:ext uri="{9D8B030D-6E8A-4147-A177-3AD203B41FA5}">
                      <a16:colId xmlns:a16="http://schemas.microsoft.com/office/drawing/2014/main" xmlns="" val="3217166098"/>
                    </a:ext>
                  </a:extLst>
                </a:gridCol>
                <a:gridCol w="2979506">
                  <a:extLst>
                    <a:ext uri="{9D8B030D-6E8A-4147-A177-3AD203B41FA5}">
                      <a16:colId xmlns:a16="http://schemas.microsoft.com/office/drawing/2014/main" xmlns="" val="2084484204"/>
                    </a:ext>
                  </a:extLst>
                </a:gridCol>
              </a:tblGrid>
              <a:tr h="370840">
                <a:tc gridSpan="5"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lang="tr-TR" sz="1000" b="1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ERCİYES ÜNİVERSİTESİ SAĞLIK BİLİMLERİ FAKÜLTESİ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tr-TR" sz="1000" b="1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2024-2025 EĞİTİM ÖĞRETİM YILI BAHAR DÖNEMİ FİNAL SINAV PROGRAMI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96231992"/>
                  </a:ext>
                </a:extLst>
              </a:tr>
              <a:tr h="137160">
                <a:tc gridSpan="5"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1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BESLENME VE DİYETETİK BÖLÜMÜ </a:t>
                      </a:r>
                      <a:r>
                        <a:rPr lang="tr-TR" sz="1000" b="1" u="sng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2.SINIF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275078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sz="1000" b="1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Sınav Tarihi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000" b="1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Sınav Saati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000" b="1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Dersin Adı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000" b="1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Derslik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000" b="1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Öğretim Elemanı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39665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16.06.2025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13.00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Fizyopatoloji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Derslik 9-10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Doç. Dr. Özlem Ceyhan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874296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17.06.2025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14.00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Besin Mikrobiyolojisi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Derslik 9-10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Doç. Dr. Serhat 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50586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18.06.2025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10.00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Besin Kimyası ve Analizleri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Derslik 9-10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Dr. </a:t>
                      </a:r>
                      <a:r>
                        <a:rPr lang="tr-TR" sz="1000" b="0" dirty="0" err="1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Öğr</a:t>
                      </a:r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. Üyesi Armağan Yürük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68976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20.06.2025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10.00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Besinlere Giriş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Derslik 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dirty="0" err="1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Öğr</a:t>
                      </a:r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. Gör. Esra </a:t>
                      </a:r>
                      <a:r>
                        <a:rPr lang="tr-TR" sz="1000" b="0" dirty="0" err="1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Atalan</a:t>
                      </a:r>
                      <a:endParaRPr lang="tr-TR" sz="1000" b="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60274654"/>
                  </a:ext>
                </a:extLst>
              </a:tr>
              <a:tr h="299720">
                <a:tc>
                  <a:txBody>
                    <a:bodyPr/>
                    <a:lstStyle/>
                    <a:p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20.06.2025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13.00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Anatomi II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Derslik 9-10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Prof. Dr. Mehtap </a:t>
                      </a:r>
                      <a:r>
                        <a:rPr lang="tr-TR" sz="1000" b="0" dirty="0" err="1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Nisari</a:t>
                      </a:r>
                      <a:endParaRPr lang="tr-TR" sz="1000" b="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8168338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23.06.2025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09.00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Vejetaryen Beslenmesi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Derslik 6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sv-SE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Ar</a:t>
                      </a:r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ş</a:t>
                      </a:r>
                      <a:r>
                        <a:rPr lang="sv-SE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. Gör. Dr. Merve Çapaş</a:t>
                      </a:r>
                      <a:endParaRPr lang="tr-TR" sz="1000" b="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0090447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23.06.2025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10.00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Fizyoloji II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Derslik 5-6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Dr. </a:t>
                      </a:r>
                      <a:r>
                        <a:rPr lang="tr-TR" sz="1000" b="0" dirty="0" err="1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Öğr</a:t>
                      </a:r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. Üyesi Mehmet Akif Baktır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4495547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24.06.2025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09.00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Beslenme Biyokimyası-II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Derslik 9-10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Prof. Dr. Betül Çiçek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6208000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25.06.2025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09.00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Sağlık Bilimlerinde İlk Yardım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Derslik 5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sv-SE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Arş</a:t>
                      </a:r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. </a:t>
                      </a:r>
                      <a:r>
                        <a:rPr lang="sv-SE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Gör. Dr. Ilker Yilmaz</a:t>
                      </a:r>
                      <a:endParaRPr lang="tr-TR" sz="1000" b="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929896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25.06.2025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14.00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Anne ve Çocuk Beslenmesi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Derslik 9-10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Dr. </a:t>
                      </a:r>
                      <a:r>
                        <a:rPr lang="tr-TR" sz="1000" b="0" dirty="0" err="1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Öğr</a:t>
                      </a:r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. Üyesi Hatice </a:t>
                      </a:r>
                      <a:r>
                        <a:rPr lang="tr-TR" sz="1000" b="0" dirty="0" err="1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Özçalışkan</a:t>
                      </a:r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 İlkay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4200581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36409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01D79564-DE21-EBBB-BF72-D1ACFD140CD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o 1">
            <a:extLst>
              <a:ext uri="{FF2B5EF4-FFF2-40B4-BE49-F238E27FC236}">
                <a16:creationId xmlns:a16="http://schemas.microsoft.com/office/drawing/2014/main" xmlns="" id="{5C046BB3-D617-E928-7BBD-E5E294112D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1799505"/>
              </p:ext>
            </p:extLst>
          </p:nvPr>
        </p:nvGraphicFramePr>
        <p:xfrm>
          <a:off x="228600" y="629920"/>
          <a:ext cx="9143999" cy="516127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80785">
                  <a:extLst>
                    <a:ext uri="{9D8B030D-6E8A-4147-A177-3AD203B41FA5}">
                      <a16:colId xmlns:a16="http://schemas.microsoft.com/office/drawing/2014/main" xmlns="" val="448527961"/>
                    </a:ext>
                  </a:extLst>
                </a:gridCol>
                <a:gridCol w="1082386">
                  <a:extLst>
                    <a:ext uri="{9D8B030D-6E8A-4147-A177-3AD203B41FA5}">
                      <a16:colId xmlns:a16="http://schemas.microsoft.com/office/drawing/2014/main" xmlns="" val="1963288052"/>
                    </a:ext>
                  </a:extLst>
                </a:gridCol>
                <a:gridCol w="2594578">
                  <a:extLst>
                    <a:ext uri="{9D8B030D-6E8A-4147-A177-3AD203B41FA5}">
                      <a16:colId xmlns:a16="http://schemas.microsoft.com/office/drawing/2014/main" xmlns="" val="220604638"/>
                    </a:ext>
                  </a:extLst>
                </a:gridCol>
                <a:gridCol w="1333500">
                  <a:extLst>
                    <a:ext uri="{9D8B030D-6E8A-4147-A177-3AD203B41FA5}">
                      <a16:colId xmlns:a16="http://schemas.microsoft.com/office/drawing/2014/main" xmlns="" val="3217166098"/>
                    </a:ext>
                  </a:extLst>
                </a:gridCol>
                <a:gridCol w="2952750">
                  <a:extLst>
                    <a:ext uri="{9D8B030D-6E8A-4147-A177-3AD203B41FA5}">
                      <a16:colId xmlns:a16="http://schemas.microsoft.com/office/drawing/2014/main" xmlns="" val="2084484204"/>
                    </a:ext>
                  </a:extLst>
                </a:gridCol>
              </a:tblGrid>
              <a:tr h="399781">
                <a:tc gridSpan="5"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lang="tr-TR" sz="1000" b="1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ERCİYES ÜNİVERSİTESİ SAĞLIK BİLİMLERİ FAKÜLTESİ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tr-TR" sz="1000" b="1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2024-2025 EĞİTİM ÖĞRETİM YILI BAHAR DÖNEMİ FİNAL SINAV PROGRAMI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96231992"/>
                  </a:ext>
                </a:extLst>
              </a:tr>
              <a:tr h="246019">
                <a:tc gridSpan="5"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1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BESLENME VE DİYETETİK BÖLÜMÜ </a:t>
                      </a:r>
                      <a:r>
                        <a:rPr lang="tr-TR" sz="1000" b="1" u="sng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3.SINIF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27507894"/>
                  </a:ext>
                </a:extLst>
              </a:tr>
              <a:tr h="374154">
                <a:tc>
                  <a:txBody>
                    <a:bodyPr/>
                    <a:lstStyle/>
                    <a:p>
                      <a:r>
                        <a:rPr lang="tr-TR" sz="1000" b="1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Sınav Tarihi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000" b="1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Sınav Saati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000" b="1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Dersin Adı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000" b="1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Derslik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000" b="1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Öğretim Elemanı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3966568"/>
                  </a:ext>
                </a:extLst>
              </a:tr>
              <a:tr h="374154">
                <a:tc>
                  <a:txBody>
                    <a:bodyPr/>
                    <a:lstStyle/>
                    <a:p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16.06.2025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09.00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Biyoistatistik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Derslik 9-10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Doç. Dr. Gözde Ertürk Zararsız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89347562"/>
                  </a:ext>
                </a:extLst>
              </a:tr>
              <a:tr h="456161">
                <a:tc>
                  <a:txBody>
                    <a:bodyPr/>
                    <a:lstStyle/>
                    <a:p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18.06.2025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13.00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Hastalıklarda Diyet Tedavisi-II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Derslik 9-10-11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Prof. Dr. Habibe Şahin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5058630"/>
                  </a:ext>
                </a:extLst>
              </a:tr>
              <a:tr h="399781">
                <a:tc>
                  <a:txBody>
                    <a:bodyPr/>
                    <a:lstStyle/>
                    <a:p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19.06.2025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13.00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Toplumda Beslenme Sorunları ve</a:t>
                      </a:r>
                      <a:r>
                        <a:rPr lang="tr-TR" sz="1000" b="0" baseline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Epidemiyolojisi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Derslik 9-10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Doç. Dr. Müge Yılmaz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6897645"/>
                  </a:ext>
                </a:extLst>
              </a:tr>
              <a:tr h="374154">
                <a:tc>
                  <a:txBody>
                    <a:bodyPr/>
                    <a:lstStyle/>
                    <a:p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20.06.2025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09.00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Diyetetik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Derslik 5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000" b="0" dirty="0" err="1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Öğr</a:t>
                      </a:r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. Gör. Esra </a:t>
                      </a:r>
                      <a:r>
                        <a:rPr lang="tr-TR" sz="1000" b="0" dirty="0" err="1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Atalan</a:t>
                      </a:r>
                      <a:endParaRPr lang="tr-TR" sz="1000" b="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3783718"/>
                  </a:ext>
                </a:extLst>
              </a:tr>
              <a:tr h="1014830">
                <a:tc>
                  <a:txBody>
                    <a:bodyPr/>
                    <a:lstStyle/>
                    <a:p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23.06.2025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15.00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Beslenme Biliminde Yenilikler-II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Derslik 5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Doç. Dr. Müge Yılmaz, Prof. Dr. Habibe Şahin, Prof. Dr. Betül Çiçek, Doç. Dr. Neslihan Öner, Dr.</a:t>
                      </a:r>
                      <a:r>
                        <a:rPr lang="tr-TR" sz="1000" b="0" baseline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tr-TR" sz="1000" b="0" dirty="0" err="1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Öğr</a:t>
                      </a:r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. Üyesi Armağan Aytuğ Yürük, Dr. </a:t>
                      </a:r>
                      <a:r>
                        <a:rPr lang="tr-TR" sz="1000" b="0" dirty="0" err="1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Öğr</a:t>
                      </a:r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. Üyesi</a:t>
                      </a:r>
                      <a:r>
                        <a:rPr lang="tr-TR" sz="1000" b="0" baseline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Hatice </a:t>
                      </a:r>
                      <a:r>
                        <a:rPr lang="tr-TR" sz="1000" b="0" dirty="0" err="1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Özçalışkan</a:t>
                      </a:r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 İlkay, Arş.</a:t>
                      </a:r>
                      <a:r>
                        <a:rPr lang="tr-TR" sz="1000" b="0" baseline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Gör. Dr. Merve </a:t>
                      </a:r>
                      <a:r>
                        <a:rPr lang="tr-TR" sz="1000" b="0" dirty="0" err="1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Çapaş</a:t>
                      </a:r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,</a:t>
                      </a:r>
                      <a:r>
                        <a:rPr lang="tr-TR" sz="1000" b="0" baseline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Arş. Gör Dr. Yağmur Yaşar Fırat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449554757"/>
                  </a:ext>
                </a:extLst>
              </a:tr>
              <a:tr h="399781">
                <a:tc>
                  <a:txBody>
                    <a:bodyPr/>
                    <a:lstStyle/>
                    <a:p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24.06.2025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13.00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Çocuk Hastalıklarında Beslenme-II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Derslik 9-10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Doç. Dr. Neşe Kaya</a:t>
                      </a:r>
                    </a:p>
                    <a:p>
                      <a:pPr algn="l"/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Dr. </a:t>
                      </a:r>
                      <a:r>
                        <a:rPr lang="tr-TR" sz="1000" b="0" dirty="0" err="1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Öğr</a:t>
                      </a:r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. Üyesi Hatice </a:t>
                      </a:r>
                      <a:r>
                        <a:rPr lang="tr-TR" sz="1000" b="0" dirty="0" err="1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Özçalışkan</a:t>
                      </a:r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 İlkay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620800047"/>
                  </a:ext>
                </a:extLst>
              </a:tr>
              <a:tr h="374154">
                <a:tc>
                  <a:txBody>
                    <a:bodyPr/>
                    <a:lstStyle/>
                    <a:p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27.06.2025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09.00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Sporcu Beslenmesi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Derslik 5-6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sv-SE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Ar</a:t>
                      </a:r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ş</a:t>
                      </a:r>
                      <a:r>
                        <a:rPr lang="sv-SE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. Gör. Dr. Merve Çapaş</a:t>
                      </a:r>
                      <a:endParaRPr lang="tr-TR" sz="1000" b="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92989639"/>
                  </a:ext>
                </a:extLst>
              </a:tr>
              <a:tr h="374154">
                <a:tc>
                  <a:txBody>
                    <a:bodyPr/>
                    <a:lstStyle/>
                    <a:p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27.06.2025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10.00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Besin Kontrolü ve Mevzuatı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Derslik 9-10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Dr. </a:t>
                      </a:r>
                      <a:r>
                        <a:rPr lang="tr-TR" sz="1000" b="0" dirty="0" err="1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Öğr</a:t>
                      </a:r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. Üyesi Armağan Yürük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420058148"/>
                  </a:ext>
                </a:extLst>
              </a:tr>
              <a:tr h="374154">
                <a:tc>
                  <a:txBody>
                    <a:bodyPr/>
                    <a:lstStyle/>
                    <a:p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27.06.2025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14.00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Toplu Beslenme Sistemleri-II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Derslik 9-10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Ar</a:t>
                      </a:r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ş</a:t>
                      </a:r>
                      <a:r>
                        <a:rPr lang="sv-SE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. Gör. Dr. Merve Çapaş</a:t>
                      </a:r>
                      <a:endParaRPr lang="tr-TR" sz="1000" b="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9347266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80771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96F7F86B-F709-CFEF-3360-822266EA6C0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o 1">
            <a:extLst>
              <a:ext uri="{FF2B5EF4-FFF2-40B4-BE49-F238E27FC236}">
                <a16:creationId xmlns:a16="http://schemas.microsoft.com/office/drawing/2014/main" xmlns="" id="{36A76E99-5F54-A0DE-CD23-6E699D726C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0756387"/>
              </p:ext>
            </p:extLst>
          </p:nvPr>
        </p:nvGraphicFramePr>
        <p:xfrm>
          <a:off x="381000" y="990600"/>
          <a:ext cx="8991600" cy="435080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80715">
                  <a:extLst>
                    <a:ext uri="{9D8B030D-6E8A-4147-A177-3AD203B41FA5}">
                      <a16:colId xmlns:a16="http://schemas.microsoft.com/office/drawing/2014/main" xmlns="" val="448527961"/>
                    </a:ext>
                  </a:extLst>
                </a:gridCol>
                <a:gridCol w="1089891">
                  <a:extLst>
                    <a:ext uri="{9D8B030D-6E8A-4147-A177-3AD203B41FA5}">
                      <a16:colId xmlns:a16="http://schemas.microsoft.com/office/drawing/2014/main" xmlns="" val="1963288052"/>
                    </a:ext>
                  </a:extLst>
                </a:gridCol>
                <a:gridCol w="2906376">
                  <a:extLst>
                    <a:ext uri="{9D8B030D-6E8A-4147-A177-3AD203B41FA5}">
                      <a16:colId xmlns:a16="http://schemas.microsoft.com/office/drawing/2014/main" xmlns="" val="220604638"/>
                    </a:ext>
                  </a:extLst>
                </a:gridCol>
                <a:gridCol w="1180715">
                  <a:extLst>
                    <a:ext uri="{9D8B030D-6E8A-4147-A177-3AD203B41FA5}">
                      <a16:colId xmlns:a16="http://schemas.microsoft.com/office/drawing/2014/main" xmlns="" val="3217166098"/>
                    </a:ext>
                  </a:extLst>
                </a:gridCol>
                <a:gridCol w="2633903">
                  <a:extLst>
                    <a:ext uri="{9D8B030D-6E8A-4147-A177-3AD203B41FA5}">
                      <a16:colId xmlns:a16="http://schemas.microsoft.com/office/drawing/2014/main" xmlns="" val="2084484204"/>
                    </a:ext>
                  </a:extLst>
                </a:gridCol>
              </a:tblGrid>
              <a:tr h="391659">
                <a:tc gridSpan="5"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lang="tr-TR" sz="1000" b="1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ERCİYES ÜNİVERSİTESİ SAĞLIK BİLİMLERİ FAKÜLTESİ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tr-TR" sz="1000" b="1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2024-2025 EĞİTİM ÖĞRETİM YILI BAHAR DÖNEMİ FİNAL SINAV PROGRAMI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96231992"/>
                  </a:ext>
                </a:extLst>
              </a:tr>
              <a:tr h="241021">
                <a:tc gridSpan="5"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1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BESLENME VE DİYETETİK BÖLÜMÜ </a:t>
                      </a:r>
                      <a:r>
                        <a:rPr lang="tr-TR" sz="1000" b="1" u="sng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4.SINIF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27507894"/>
                  </a:ext>
                </a:extLst>
              </a:tr>
              <a:tr h="366553">
                <a:tc>
                  <a:txBody>
                    <a:bodyPr/>
                    <a:lstStyle/>
                    <a:p>
                      <a:r>
                        <a:rPr lang="tr-TR" sz="1000" b="1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Sınav Tarihi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000" b="1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Sınav Saati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000" b="1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Dersin Adı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000" b="1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Derslik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000" b="1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Öğretim Elemanı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3966568"/>
                  </a:ext>
                </a:extLst>
              </a:tr>
              <a:tr h="366553">
                <a:tc>
                  <a:txBody>
                    <a:bodyPr/>
                    <a:lstStyle/>
                    <a:p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16.06.2025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14.00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Klinik Çocuk Beslenmesi Uygulamaları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Derslik 10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Dr. </a:t>
                      </a:r>
                      <a:r>
                        <a:rPr lang="tr-TR" sz="1000" b="0" dirty="0" err="1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Öğr</a:t>
                      </a:r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. Üyesi Hatice </a:t>
                      </a:r>
                      <a:r>
                        <a:rPr lang="tr-TR" sz="1000" b="0" dirty="0" err="1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Özçalışkan</a:t>
                      </a:r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 İlkay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76834367"/>
                  </a:ext>
                </a:extLst>
              </a:tr>
              <a:tr h="366553">
                <a:tc>
                  <a:txBody>
                    <a:bodyPr/>
                    <a:lstStyle/>
                    <a:p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19.06.2025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15.00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Toplum Beslenmesi Uygulamaları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Derslik 10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Arş. Gör Dr. Yağmur Yaşar Fırat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16897645"/>
                  </a:ext>
                </a:extLst>
              </a:tr>
              <a:tr h="366553">
                <a:tc>
                  <a:txBody>
                    <a:bodyPr/>
                    <a:lstStyle/>
                    <a:p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23.06.2025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14.00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Klinik Yetişkin Beslenmesi Uygulamaları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Derslik 10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Prof. Dr. Habibe Şahin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160274654"/>
                  </a:ext>
                </a:extLst>
              </a:tr>
              <a:tr h="366553">
                <a:tc>
                  <a:txBody>
                    <a:bodyPr/>
                    <a:lstStyle/>
                    <a:p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24.06.2025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11.00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Toplu Beslenme Sistemleri Uygulamaları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Derslik 10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Ar</a:t>
                      </a:r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ş</a:t>
                      </a:r>
                      <a:r>
                        <a:rPr lang="sv-SE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. Gör. Dr. Merve Çapaş</a:t>
                      </a:r>
                      <a:endParaRPr lang="tr-TR" sz="1000" b="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85887142"/>
                  </a:ext>
                </a:extLst>
              </a:tr>
              <a:tr h="1144850">
                <a:tc>
                  <a:txBody>
                    <a:bodyPr/>
                    <a:lstStyle/>
                    <a:p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27.06.2025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11.00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Mezuniyet Çalışması-II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Derslik 5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Doç. Dr. Müge Yılmaz, Prof. Dr. Habibe Şahin, Prof. Dr. Betül Çiçek, Doç. Dr. Neslihan Öner, Dr. </a:t>
                      </a:r>
                      <a:r>
                        <a:rPr lang="tr-TR" sz="1000" b="0" dirty="0" err="1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Öğr</a:t>
                      </a:r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.</a:t>
                      </a:r>
                      <a:r>
                        <a:rPr lang="tr-TR" sz="1000" b="0" baseline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Üyesi Armağan Aytuğ Yürük, Dr. </a:t>
                      </a:r>
                      <a:r>
                        <a:rPr lang="tr-TR" sz="1000" b="0" dirty="0" err="1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Öğr</a:t>
                      </a:r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.</a:t>
                      </a:r>
                      <a:r>
                        <a:rPr lang="tr-TR" sz="1000" b="0" baseline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Üyesi Hatice </a:t>
                      </a:r>
                      <a:r>
                        <a:rPr lang="tr-TR" sz="1000" b="0" dirty="0" err="1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Özçalışkan</a:t>
                      </a:r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 İlkay, Arş. Gör.</a:t>
                      </a:r>
                      <a:r>
                        <a:rPr lang="tr-TR" sz="1000" b="0" baseline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Dr. Merve </a:t>
                      </a:r>
                      <a:r>
                        <a:rPr lang="tr-TR" sz="1000" b="0" dirty="0" err="1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Çapaş</a:t>
                      </a:r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,</a:t>
                      </a:r>
                      <a:r>
                        <a:rPr lang="tr-TR" sz="1000" b="0" baseline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Arş. Gör Dr. Yağmur</a:t>
                      </a:r>
                      <a:r>
                        <a:rPr lang="tr-TR" sz="1000" b="0" baseline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Yaşar Fırat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449554757"/>
                  </a:ext>
                </a:extLst>
              </a:tr>
              <a:tr h="366553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27.06.2025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13.00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Beslenme ve Diyetetik Alanında Etik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Derslik 9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Dr. </a:t>
                      </a:r>
                      <a:r>
                        <a:rPr lang="tr-TR" sz="1000" b="0" dirty="0" err="1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Öğr</a:t>
                      </a:r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. Üyesi Hatice </a:t>
                      </a:r>
                      <a:r>
                        <a:rPr lang="tr-TR" sz="1000" b="0" dirty="0" err="1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Özçalışkan</a:t>
                      </a:r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 İlkay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069722959"/>
                  </a:ext>
                </a:extLst>
              </a:tr>
              <a:tr h="366553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27.06.2025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15.00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Sürdürülebilir Beslenme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Derslik 10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Doç. Dr. Neslihan Öner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6208000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12350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1501</TotalTime>
  <Words>753</Words>
  <Application>Microsoft Office PowerPoint</Application>
  <PresentationFormat>A4 Kağıt (210x297 mm)</PresentationFormat>
  <Paragraphs>220</Paragraphs>
  <Slides>4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5" baseType="lpstr">
      <vt:lpstr>Office Theme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Buse</dc:creator>
  <cp:lastModifiedBy>acer</cp:lastModifiedBy>
  <cp:revision>241</cp:revision>
  <dcterms:created xsi:type="dcterms:W3CDTF">2024-10-15T08:23:38Z</dcterms:created>
  <dcterms:modified xsi:type="dcterms:W3CDTF">2025-05-28T05:52:08Z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2023-11-07T00:00:00Z</vt:filetime>
  </property>
  <property fmtid="{D5CDD505-2E9C-101B-9397-08002B2CF9AE}" pid="3" name="Creator">
    <vt:lpwstr>Microsoft® PowerPoint® for Microsoft 365</vt:lpwstr>
  </property>
  <property fmtid="{D5CDD505-2E9C-101B-9397-08002B2CF9AE}" pid="4" name="LastSaved">
    <vt:filetime>2024-10-15T00:00:00Z</vt:filetime>
  </property>
  <property fmtid="{D5CDD505-2E9C-101B-9397-08002B2CF9AE}" pid="5" name="Producer">
    <vt:lpwstr>Soda PDF</vt:lpwstr>
  </property>
</Properties>
</file>